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8" r:id="rId7"/>
    <p:sldId id="261" r:id="rId8"/>
    <p:sldId id="267" r:id="rId9"/>
    <p:sldId id="270" r:id="rId10"/>
    <p:sldId id="271" r:id="rId11"/>
    <p:sldId id="263" r:id="rId12"/>
    <p:sldId id="264" r:id="rId13"/>
    <p:sldId id="265" r:id="rId14"/>
    <p:sldId id="266" r:id="rId15"/>
    <p:sldId id="262" r:id="rId16"/>
    <p:sldId id="272"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1" d="100"/>
          <a:sy n="61" d="100"/>
        </p:scale>
        <p:origin x="8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502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945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386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3624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375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245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11/23/2022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918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11/23/2022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7957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20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7361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6448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11/23/2022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8378829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ewvision.co.ug/category/news/rising-mental-illness-among-youth-worries-but-135706"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nodc.org/documents/drug-prevention-and-treatment/UNODC_UNESCO_WHO_GoodPolicyAndPracticeInHealthEducation.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3587" y="744444"/>
            <a:ext cx="8791575" cy="894901"/>
          </a:xfrm>
        </p:spPr>
        <p:txBody>
          <a:bodyPr>
            <a:normAutofit fontScale="90000"/>
          </a:bodyPr>
          <a:lstStyle/>
          <a:p>
            <a:r>
              <a:rPr lang="en-US" b="1" dirty="0"/>
              <a:t>ALCOHOL IN ADOLESCENTS</a:t>
            </a:r>
          </a:p>
        </p:txBody>
      </p:sp>
      <p:sp>
        <p:nvSpPr>
          <p:cNvPr id="3" name="Subtitle 2"/>
          <p:cNvSpPr>
            <a:spLocks noGrp="1"/>
          </p:cNvSpPr>
          <p:nvPr>
            <p:ph type="subTitle" idx="1"/>
          </p:nvPr>
        </p:nvSpPr>
        <p:spPr>
          <a:xfrm>
            <a:off x="236197" y="1877661"/>
            <a:ext cx="11105421" cy="3755322"/>
          </a:xfrm>
        </p:spPr>
        <p:txBody>
          <a:bodyPr>
            <a:normAutofit/>
          </a:bodyPr>
          <a:lstStyle/>
          <a:p>
            <a:r>
              <a:rPr lang="en-US" sz="3600" b="1" dirty="0"/>
              <a:t>THE EXTENT OF USE AND HARM IN SCHOOLS AND INSTITUTIONS IN UGANDA.</a:t>
            </a:r>
          </a:p>
        </p:txBody>
      </p:sp>
      <p:pic>
        <p:nvPicPr>
          <p:cNvPr id="4" name="Picture 3"/>
          <p:cNvPicPr>
            <a:picLocks noChangeAspect="1"/>
          </p:cNvPicPr>
          <p:nvPr/>
        </p:nvPicPr>
        <p:blipFill>
          <a:blip r:embed="rId2"/>
          <a:stretch>
            <a:fillRect/>
          </a:stretch>
        </p:blipFill>
        <p:spPr>
          <a:xfrm>
            <a:off x="10661393" y="129886"/>
            <a:ext cx="1360450" cy="1108514"/>
          </a:xfrm>
          <a:prstGeom prst="rect">
            <a:avLst/>
          </a:prstGeom>
        </p:spPr>
      </p:pic>
      <p:sp>
        <p:nvSpPr>
          <p:cNvPr id="7" name="Rectangle 6"/>
          <p:cNvSpPr/>
          <p:nvPr/>
        </p:nvSpPr>
        <p:spPr>
          <a:xfrm>
            <a:off x="10610157" y="1254774"/>
            <a:ext cx="1581843" cy="23843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 b="1" dirty="0"/>
              <a:t>Ministry of Education and Sports</a:t>
            </a:r>
          </a:p>
        </p:txBody>
      </p:sp>
      <p:sp>
        <p:nvSpPr>
          <p:cNvPr id="8" name="Rectangle 7"/>
          <p:cNvSpPr/>
          <p:nvPr/>
        </p:nvSpPr>
        <p:spPr>
          <a:xfrm>
            <a:off x="4435921" y="3455174"/>
            <a:ext cx="4058925" cy="148677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PRESENTED BY </a:t>
            </a:r>
          </a:p>
          <a:p>
            <a:pPr algn="ctr"/>
            <a:r>
              <a:rPr lang="en-US" sz="2800" b="1" dirty="0"/>
              <a:t>GEORGE MUTEEKANGA</a:t>
            </a:r>
          </a:p>
          <a:p>
            <a:pPr algn="ctr"/>
            <a:r>
              <a:rPr lang="en-US" sz="2800" b="1" dirty="0"/>
              <a:t>AC/PSI MOES</a:t>
            </a:r>
          </a:p>
        </p:txBody>
      </p:sp>
      <p:pic>
        <p:nvPicPr>
          <p:cNvPr id="9" name="Picture 8"/>
          <p:cNvPicPr>
            <a:picLocks noChangeAspect="1"/>
          </p:cNvPicPr>
          <p:nvPr/>
        </p:nvPicPr>
        <p:blipFill>
          <a:blip r:embed="rId3"/>
          <a:stretch>
            <a:fillRect/>
          </a:stretch>
        </p:blipFill>
        <p:spPr>
          <a:xfrm>
            <a:off x="296138" y="3455175"/>
            <a:ext cx="4139783" cy="2757160"/>
          </a:xfrm>
          <a:prstGeom prst="rect">
            <a:avLst/>
          </a:prstGeom>
        </p:spPr>
      </p:pic>
      <p:pic>
        <p:nvPicPr>
          <p:cNvPr id="11" name="Picture 10"/>
          <p:cNvPicPr>
            <a:picLocks noChangeAspect="1"/>
          </p:cNvPicPr>
          <p:nvPr/>
        </p:nvPicPr>
        <p:blipFill>
          <a:blip r:embed="rId4"/>
          <a:stretch>
            <a:fillRect/>
          </a:stretch>
        </p:blipFill>
        <p:spPr>
          <a:xfrm>
            <a:off x="8575704" y="4467298"/>
            <a:ext cx="3391902" cy="2068233"/>
          </a:xfrm>
          <a:prstGeom prst="rect">
            <a:avLst/>
          </a:prstGeom>
        </p:spPr>
      </p:pic>
    </p:spTree>
    <p:extLst>
      <p:ext uri="{BB962C8B-B14F-4D97-AF65-F5344CB8AC3E}">
        <p14:creationId xmlns:p14="http://schemas.microsoft.com/office/powerpoint/2010/main" val="520557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812" y="1209907"/>
            <a:ext cx="9905998" cy="568108"/>
          </a:xfrm>
        </p:spPr>
        <p:txBody>
          <a:bodyPr>
            <a:normAutofit fontScale="90000"/>
          </a:bodyPr>
          <a:lstStyle/>
          <a:p>
            <a:r>
              <a:rPr lang="en-US" b="1" dirty="0"/>
              <a:t>continuation</a:t>
            </a:r>
          </a:p>
        </p:txBody>
      </p:sp>
      <p:sp>
        <p:nvSpPr>
          <p:cNvPr id="3" name="Content Placeholder 2"/>
          <p:cNvSpPr>
            <a:spLocks noGrp="1"/>
          </p:cNvSpPr>
          <p:nvPr>
            <p:ph idx="1"/>
          </p:nvPr>
        </p:nvSpPr>
        <p:spPr>
          <a:xfrm>
            <a:off x="1246114" y="2015999"/>
            <a:ext cx="9905999" cy="4084653"/>
          </a:xfrm>
        </p:spPr>
        <p:txBody>
          <a:bodyPr>
            <a:normAutofit/>
          </a:bodyPr>
          <a:lstStyle/>
          <a:p>
            <a:r>
              <a:rPr lang="en-US" sz="2800" dirty="0"/>
              <a:t>Physical and sexual violence.</a:t>
            </a:r>
          </a:p>
          <a:p>
            <a:r>
              <a:rPr lang="en-US" sz="2800" dirty="0"/>
              <a:t>Increased risk of suicide and homicide.</a:t>
            </a:r>
          </a:p>
          <a:p>
            <a:r>
              <a:rPr lang="en-US" sz="2800" dirty="0"/>
              <a:t>Alcohol-related motor vehicle crashes and other unintentional injuries, such as burns, falls, or drowning.</a:t>
            </a:r>
          </a:p>
          <a:p>
            <a:r>
              <a:rPr lang="en-US" sz="2800" dirty="0"/>
              <a:t>Memory problems.</a:t>
            </a:r>
          </a:p>
          <a:p>
            <a:r>
              <a:rPr lang="en-US" sz="2800" dirty="0"/>
              <a:t>Misuse of other substances.</a:t>
            </a:r>
          </a:p>
          <a:p>
            <a:r>
              <a:rPr lang="en-US" sz="2800" dirty="0"/>
              <a:t>Changes in brain development that may have life-long effects.</a:t>
            </a:r>
          </a:p>
          <a:p>
            <a:r>
              <a:rPr lang="en-US" sz="2800" dirty="0"/>
              <a:t>Alcohol poisoning.</a:t>
            </a:r>
          </a:p>
          <a:p>
            <a:endParaRPr lang="en-US" sz="2800" dirty="0"/>
          </a:p>
        </p:txBody>
      </p:sp>
      <p:pic>
        <p:nvPicPr>
          <p:cNvPr id="4" name="Picture 3"/>
          <p:cNvPicPr>
            <a:picLocks noChangeAspect="1"/>
          </p:cNvPicPr>
          <p:nvPr/>
        </p:nvPicPr>
        <p:blipFill>
          <a:blip r:embed="rId2"/>
          <a:stretch>
            <a:fillRect/>
          </a:stretch>
        </p:blipFill>
        <p:spPr>
          <a:xfrm>
            <a:off x="10658693" y="100339"/>
            <a:ext cx="1533307" cy="1251398"/>
          </a:xfrm>
          <a:prstGeom prst="rect">
            <a:avLst/>
          </a:prstGeom>
        </p:spPr>
      </p:pic>
      <p:pic>
        <p:nvPicPr>
          <p:cNvPr id="5" name="Picture 4"/>
          <p:cNvPicPr>
            <a:picLocks noChangeAspect="1"/>
          </p:cNvPicPr>
          <p:nvPr/>
        </p:nvPicPr>
        <p:blipFill>
          <a:blip r:embed="rId3"/>
          <a:stretch>
            <a:fillRect/>
          </a:stretch>
        </p:blipFill>
        <p:spPr>
          <a:xfrm>
            <a:off x="10549478" y="1319864"/>
            <a:ext cx="1591194" cy="256054"/>
          </a:xfrm>
          <a:prstGeom prst="rect">
            <a:avLst/>
          </a:prstGeom>
        </p:spPr>
      </p:pic>
    </p:spTree>
    <p:extLst>
      <p:ext uri="{BB962C8B-B14F-4D97-AF65-F5344CB8AC3E}">
        <p14:creationId xmlns:p14="http://schemas.microsoft.com/office/powerpoint/2010/main" val="2297764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131366"/>
            <a:ext cx="8376988" cy="686771"/>
          </a:xfrm>
        </p:spPr>
        <p:txBody>
          <a:bodyPr>
            <a:normAutofit fontScale="90000"/>
          </a:bodyPr>
          <a:lstStyle/>
          <a:p>
            <a:r>
              <a:rPr lang="en-US" b="1" dirty="0"/>
              <a:t>Literature on harmfulness of alcohol</a:t>
            </a:r>
          </a:p>
        </p:txBody>
      </p:sp>
      <p:sp>
        <p:nvSpPr>
          <p:cNvPr id="3" name="Content Placeholder 2"/>
          <p:cNvSpPr>
            <a:spLocks noGrp="1"/>
          </p:cNvSpPr>
          <p:nvPr>
            <p:ph idx="1"/>
          </p:nvPr>
        </p:nvSpPr>
        <p:spPr>
          <a:xfrm>
            <a:off x="1141412" y="2455200"/>
            <a:ext cx="9905999" cy="4255200"/>
          </a:xfrm>
        </p:spPr>
        <p:txBody>
          <a:bodyPr/>
          <a:lstStyle/>
          <a:p>
            <a:r>
              <a:rPr lang="en-US" dirty="0"/>
              <a:t>Literature documents that young people who drink alcohol before the age of 15 years are more likely to perform poor at schools, drop out, develop alcohol dependence, as well as experiencing mental and social harm, and cardiovascular diseases, later in adulthood.</a:t>
            </a:r>
          </a:p>
          <a:p>
            <a:r>
              <a:rPr lang="en-US" dirty="0"/>
              <a:t>Most concerning is that high schools are believed to create some social and cultural surroundings, which may encourage alcohol use among the adolescents. </a:t>
            </a:r>
          </a:p>
        </p:txBody>
      </p:sp>
      <p:pic>
        <p:nvPicPr>
          <p:cNvPr id="4" name="Picture 3"/>
          <p:cNvPicPr>
            <a:picLocks noChangeAspect="1"/>
          </p:cNvPicPr>
          <p:nvPr/>
        </p:nvPicPr>
        <p:blipFill>
          <a:blip r:embed="rId2"/>
          <a:stretch>
            <a:fillRect/>
          </a:stretch>
        </p:blipFill>
        <p:spPr>
          <a:xfrm>
            <a:off x="10600806" y="21798"/>
            <a:ext cx="1591194" cy="1298642"/>
          </a:xfrm>
          <a:prstGeom prst="rect">
            <a:avLst/>
          </a:prstGeom>
        </p:spPr>
      </p:pic>
      <p:pic>
        <p:nvPicPr>
          <p:cNvPr id="5" name="Picture 4"/>
          <p:cNvPicPr>
            <a:picLocks noChangeAspect="1"/>
          </p:cNvPicPr>
          <p:nvPr/>
        </p:nvPicPr>
        <p:blipFill>
          <a:blip r:embed="rId3"/>
          <a:stretch>
            <a:fillRect/>
          </a:stretch>
        </p:blipFill>
        <p:spPr>
          <a:xfrm>
            <a:off x="10600806" y="1346724"/>
            <a:ext cx="1591194" cy="256054"/>
          </a:xfrm>
          <a:prstGeom prst="rect">
            <a:avLst/>
          </a:prstGeom>
        </p:spPr>
      </p:pic>
    </p:spTree>
    <p:extLst>
      <p:ext uri="{BB962C8B-B14F-4D97-AF65-F5344CB8AC3E}">
        <p14:creationId xmlns:p14="http://schemas.microsoft.com/office/powerpoint/2010/main" val="3111260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000" y="1128325"/>
            <a:ext cx="7708200" cy="1053275"/>
          </a:xfrm>
        </p:spPr>
        <p:txBody>
          <a:bodyPr/>
          <a:lstStyle/>
          <a:p>
            <a:r>
              <a:rPr lang="en-US" b="1" dirty="0"/>
              <a:t>continuation</a:t>
            </a:r>
          </a:p>
        </p:txBody>
      </p:sp>
      <p:sp>
        <p:nvSpPr>
          <p:cNvPr id="3" name="Content Placeholder 2"/>
          <p:cNvSpPr>
            <a:spLocks noGrp="1"/>
          </p:cNvSpPr>
          <p:nvPr>
            <p:ph idx="1"/>
          </p:nvPr>
        </p:nvSpPr>
        <p:spPr>
          <a:xfrm>
            <a:off x="1141412" y="2408152"/>
            <a:ext cx="10508463" cy="4316647"/>
          </a:xfrm>
        </p:spPr>
        <p:txBody>
          <a:bodyPr/>
          <a:lstStyle/>
          <a:p>
            <a:r>
              <a:rPr lang="en-US" sz="3200" dirty="0"/>
              <a:t>Health risks: Because young people’s bodies are still growing, alcohol will interfere with their development. This makes young people particularly vulnerable to the long-term damage caused by alcohol. This damage can include:</a:t>
            </a:r>
          </a:p>
          <a:p>
            <a:pPr lvl="2"/>
            <a:r>
              <a:rPr lang="en-US" sz="3200" dirty="0"/>
              <a:t>cancer of the mouth and throat</a:t>
            </a:r>
          </a:p>
          <a:p>
            <a:pPr lvl="2"/>
            <a:r>
              <a:rPr lang="en-US" sz="3200" dirty="0"/>
              <a:t>sexual and mental health problems, including depression and suicidal thoughts</a:t>
            </a:r>
          </a:p>
          <a:p>
            <a:pPr lvl="2"/>
            <a:r>
              <a:rPr lang="en-US" sz="3200" dirty="0"/>
              <a:t>liver cirrhosis and heart disease</a:t>
            </a:r>
          </a:p>
        </p:txBody>
      </p:sp>
      <p:pic>
        <p:nvPicPr>
          <p:cNvPr id="4" name="Picture 3"/>
          <p:cNvPicPr>
            <a:picLocks noChangeAspect="1"/>
          </p:cNvPicPr>
          <p:nvPr/>
        </p:nvPicPr>
        <p:blipFill>
          <a:blip r:embed="rId2"/>
          <a:stretch>
            <a:fillRect/>
          </a:stretch>
        </p:blipFill>
        <p:spPr>
          <a:xfrm>
            <a:off x="10483192" y="54674"/>
            <a:ext cx="1637115" cy="1336120"/>
          </a:xfrm>
          <a:prstGeom prst="rect">
            <a:avLst/>
          </a:prstGeom>
        </p:spPr>
      </p:pic>
      <p:pic>
        <p:nvPicPr>
          <p:cNvPr id="5" name="Picture 4"/>
          <p:cNvPicPr>
            <a:picLocks noChangeAspect="1"/>
          </p:cNvPicPr>
          <p:nvPr/>
        </p:nvPicPr>
        <p:blipFill>
          <a:blip r:embed="rId3"/>
          <a:stretch>
            <a:fillRect/>
          </a:stretch>
        </p:blipFill>
        <p:spPr>
          <a:xfrm>
            <a:off x="10600806" y="1515392"/>
            <a:ext cx="1591194" cy="256054"/>
          </a:xfrm>
          <a:prstGeom prst="rect">
            <a:avLst/>
          </a:prstGeom>
        </p:spPr>
      </p:pic>
    </p:spTree>
    <p:extLst>
      <p:ext uri="{BB962C8B-B14F-4D97-AF65-F5344CB8AC3E}">
        <p14:creationId xmlns:p14="http://schemas.microsoft.com/office/powerpoint/2010/main" val="74047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904" y="1182517"/>
            <a:ext cx="6837000" cy="1325563"/>
          </a:xfrm>
        </p:spPr>
        <p:txBody>
          <a:bodyPr/>
          <a:lstStyle/>
          <a:p>
            <a:r>
              <a:rPr lang="en-US" b="1" dirty="0"/>
              <a:t>Risky behaviour - sex</a:t>
            </a:r>
          </a:p>
        </p:txBody>
      </p:sp>
      <p:sp>
        <p:nvSpPr>
          <p:cNvPr id="3" name="Content Placeholder 2"/>
          <p:cNvSpPr>
            <a:spLocks noGrp="1"/>
          </p:cNvSpPr>
          <p:nvPr>
            <p:ph idx="1"/>
          </p:nvPr>
        </p:nvSpPr>
        <p:spPr>
          <a:xfrm>
            <a:off x="838199" y="2582655"/>
            <a:ext cx="11195363" cy="4132251"/>
          </a:xfrm>
        </p:spPr>
        <p:txBody>
          <a:bodyPr>
            <a:normAutofit/>
          </a:bodyPr>
          <a:lstStyle/>
          <a:p>
            <a:r>
              <a:rPr lang="en-US" sz="3200" dirty="0"/>
              <a:t>Young people are particularly at risk because at their stage of life, they are still testing the boundaries of what is acceptable behaviour. </a:t>
            </a:r>
          </a:p>
          <a:p>
            <a:r>
              <a:rPr lang="en-US" sz="3200" dirty="0"/>
              <a:t>One in five girls (and one in ten boys) aged 14 to 15 goes further than they wanted to in a sexual experience after drinking alcohol. In the most serious cases, alcohol could lead to them becoming the victim of a sexual assault.</a:t>
            </a:r>
          </a:p>
        </p:txBody>
      </p:sp>
      <p:pic>
        <p:nvPicPr>
          <p:cNvPr id="4" name="Picture 3"/>
          <p:cNvPicPr>
            <a:picLocks noChangeAspect="1"/>
          </p:cNvPicPr>
          <p:nvPr/>
        </p:nvPicPr>
        <p:blipFill>
          <a:blip r:embed="rId2"/>
          <a:stretch>
            <a:fillRect/>
          </a:stretch>
        </p:blipFill>
        <p:spPr>
          <a:xfrm>
            <a:off x="10474588" y="142416"/>
            <a:ext cx="1558975" cy="1272347"/>
          </a:xfrm>
          <a:prstGeom prst="rect">
            <a:avLst/>
          </a:prstGeom>
        </p:spPr>
      </p:pic>
      <p:pic>
        <p:nvPicPr>
          <p:cNvPr id="5" name="Picture 4"/>
          <p:cNvPicPr>
            <a:picLocks noChangeAspect="1"/>
          </p:cNvPicPr>
          <p:nvPr/>
        </p:nvPicPr>
        <p:blipFill>
          <a:blip r:embed="rId3"/>
          <a:stretch>
            <a:fillRect/>
          </a:stretch>
        </p:blipFill>
        <p:spPr>
          <a:xfrm>
            <a:off x="10565963" y="1414764"/>
            <a:ext cx="1591194" cy="256054"/>
          </a:xfrm>
          <a:prstGeom prst="rect">
            <a:avLst/>
          </a:prstGeom>
        </p:spPr>
      </p:pic>
    </p:spTree>
    <p:extLst>
      <p:ext uri="{BB962C8B-B14F-4D97-AF65-F5344CB8AC3E}">
        <p14:creationId xmlns:p14="http://schemas.microsoft.com/office/powerpoint/2010/main" val="2322832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800" y="847525"/>
            <a:ext cx="8874600" cy="1325563"/>
          </a:xfrm>
        </p:spPr>
        <p:txBody>
          <a:bodyPr/>
          <a:lstStyle/>
          <a:p>
            <a:r>
              <a:rPr lang="en-US" b="1" dirty="0"/>
              <a:t>Unsafe sex and unwanted pregnancy</a:t>
            </a:r>
          </a:p>
        </p:txBody>
      </p:sp>
      <p:sp>
        <p:nvSpPr>
          <p:cNvPr id="3" name="Content Placeholder 2"/>
          <p:cNvSpPr>
            <a:spLocks noGrp="1"/>
          </p:cNvSpPr>
          <p:nvPr>
            <p:ph idx="1"/>
          </p:nvPr>
        </p:nvSpPr>
        <p:spPr>
          <a:xfrm>
            <a:off x="838200" y="1919543"/>
            <a:ext cx="10515600" cy="4257420"/>
          </a:xfrm>
        </p:spPr>
        <p:txBody>
          <a:bodyPr>
            <a:normAutofit lnSpcReduction="10000"/>
          </a:bodyPr>
          <a:lstStyle/>
          <a:p>
            <a:r>
              <a:rPr lang="en-US" dirty="0"/>
              <a:t>If young people drink alcohol, they are more likely to be reckless and not use contraception if they have sex. Almost one in ten boys and around one in eight girls aged 15 to 16 have unsafe sex after drinking alcohol. This puts them at risk of sexual infections and unwanted pregnancy.</a:t>
            </a:r>
          </a:p>
          <a:p>
            <a:r>
              <a:rPr lang="en-US" dirty="0"/>
              <a:t>Research shows that a girl who drinks alcohol is more than twice as likely to have an unwanted pregnancy as a girl who doesn’t drink.</a:t>
            </a:r>
          </a:p>
          <a:p>
            <a:r>
              <a:rPr lang="en-US" dirty="0"/>
              <a:t>According to the Ministry of Health, 25 per cent of Ugandan teenagers become pregnant by the age of 19. Close to half are married before their 18th birthday and continue having babies into their mid-40s. </a:t>
            </a:r>
          </a:p>
        </p:txBody>
      </p:sp>
      <p:pic>
        <p:nvPicPr>
          <p:cNvPr id="4" name="Picture 3"/>
          <p:cNvPicPr>
            <a:picLocks noChangeAspect="1"/>
          </p:cNvPicPr>
          <p:nvPr/>
        </p:nvPicPr>
        <p:blipFill>
          <a:blip r:embed="rId2"/>
          <a:stretch>
            <a:fillRect/>
          </a:stretch>
        </p:blipFill>
        <p:spPr>
          <a:xfrm>
            <a:off x="10674037" y="16887"/>
            <a:ext cx="1359526" cy="1109568"/>
          </a:xfrm>
          <a:prstGeom prst="rect">
            <a:avLst/>
          </a:prstGeom>
        </p:spPr>
      </p:pic>
      <p:pic>
        <p:nvPicPr>
          <p:cNvPr id="5" name="Picture 4"/>
          <p:cNvPicPr>
            <a:picLocks noChangeAspect="1"/>
          </p:cNvPicPr>
          <p:nvPr/>
        </p:nvPicPr>
        <p:blipFill>
          <a:blip r:embed="rId3"/>
          <a:stretch>
            <a:fillRect/>
          </a:stretch>
        </p:blipFill>
        <p:spPr>
          <a:xfrm>
            <a:off x="10558203" y="1222939"/>
            <a:ext cx="1591194" cy="256054"/>
          </a:xfrm>
          <a:prstGeom prst="rect">
            <a:avLst/>
          </a:prstGeom>
        </p:spPr>
      </p:pic>
    </p:spTree>
    <p:extLst>
      <p:ext uri="{BB962C8B-B14F-4D97-AF65-F5344CB8AC3E}">
        <p14:creationId xmlns:p14="http://schemas.microsoft.com/office/powerpoint/2010/main" val="185364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18518"/>
            <a:ext cx="10333959" cy="889195"/>
          </a:xfrm>
        </p:spPr>
        <p:txBody>
          <a:bodyPr>
            <a:normAutofit/>
          </a:bodyPr>
          <a:lstStyle/>
          <a:p>
            <a:r>
              <a:rPr lang="en-US" sz="3200" dirty="0"/>
              <a:t>60% of school children take alcohol, says report</a:t>
            </a:r>
          </a:p>
        </p:txBody>
      </p:sp>
      <p:sp>
        <p:nvSpPr>
          <p:cNvPr id="5" name="Rectangle 4"/>
          <p:cNvSpPr/>
          <p:nvPr/>
        </p:nvSpPr>
        <p:spPr>
          <a:xfrm>
            <a:off x="1401660" y="6071790"/>
            <a:ext cx="9341479" cy="646331"/>
          </a:xfrm>
          <a:prstGeom prst="rect">
            <a:avLst/>
          </a:prstGeom>
        </p:spPr>
        <p:txBody>
          <a:bodyPr wrap="square">
            <a:spAutoFit/>
          </a:bodyPr>
          <a:lstStyle/>
          <a:p>
            <a:r>
              <a:rPr lang="en-US" i="1" dirty="0"/>
              <a:t>A new report suggests that about 60 per cent of students in primary and secondary schools have consumed prohibited drugs. </a:t>
            </a:r>
          </a:p>
        </p:txBody>
      </p:sp>
      <p:pic>
        <p:nvPicPr>
          <p:cNvPr id="3" name="Picture 2"/>
          <p:cNvPicPr>
            <a:picLocks noChangeAspect="1"/>
          </p:cNvPicPr>
          <p:nvPr/>
        </p:nvPicPr>
        <p:blipFill>
          <a:blip r:embed="rId2"/>
          <a:stretch>
            <a:fillRect/>
          </a:stretch>
        </p:blipFill>
        <p:spPr>
          <a:xfrm>
            <a:off x="10832474" y="63734"/>
            <a:ext cx="1359526" cy="1109568"/>
          </a:xfrm>
          <a:prstGeom prst="rect">
            <a:avLst/>
          </a:prstGeom>
        </p:spPr>
      </p:pic>
      <p:pic>
        <p:nvPicPr>
          <p:cNvPr id="9" name="Content Placeholder 8"/>
          <p:cNvPicPr>
            <a:picLocks noGrp="1" noChangeAspect="1"/>
          </p:cNvPicPr>
          <p:nvPr>
            <p:ph idx="1"/>
          </p:nvPr>
        </p:nvPicPr>
        <p:blipFill>
          <a:blip r:embed="rId3"/>
          <a:stretch>
            <a:fillRect/>
          </a:stretch>
        </p:blipFill>
        <p:spPr>
          <a:xfrm>
            <a:off x="1401660" y="1399833"/>
            <a:ext cx="3281672" cy="2401224"/>
          </a:xfrm>
          <a:prstGeom prst="rect">
            <a:avLst/>
          </a:prstGeom>
        </p:spPr>
      </p:pic>
      <p:pic>
        <p:nvPicPr>
          <p:cNvPr id="10" name="Picture 9"/>
          <p:cNvPicPr>
            <a:picLocks noChangeAspect="1"/>
          </p:cNvPicPr>
          <p:nvPr/>
        </p:nvPicPr>
        <p:blipFill>
          <a:blip r:embed="rId4"/>
          <a:stretch>
            <a:fillRect/>
          </a:stretch>
        </p:blipFill>
        <p:spPr>
          <a:xfrm>
            <a:off x="7946984" y="1371820"/>
            <a:ext cx="3547904" cy="2457251"/>
          </a:xfrm>
          <a:prstGeom prst="rect">
            <a:avLst/>
          </a:prstGeom>
        </p:spPr>
      </p:pic>
      <p:pic>
        <p:nvPicPr>
          <p:cNvPr id="11" name="Picture 10"/>
          <p:cNvPicPr>
            <a:picLocks noChangeAspect="1"/>
          </p:cNvPicPr>
          <p:nvPr/>
        </p:nvPicPr>
        <p:blipFill>
          <a:blip r:embed="rId5"/>
          <a:stretch>
            <a:fillRect/>
          </a:stretch>
        </p:blipFill>
        <p:spPr>
          <a:xfrm>
            <a:off x="1401660" y="3829070"/>
            <a:ext cx="3328765" cy="2134446"/>
          </a:xfrm>
          <a:prstGeom prst="rect">
            <a:avLst/>
          </a:prstGeom>
        </p:spPr>
      </p:pic>
      <p:pic>
        <p:nvPicPr>
          <p:cNvPr id="12" name="Picture 11"/>
          <p:cNvPicPr>
            <a:picLocks noChangeAspect="1"/>
          </p:cNvPicPr>
          <p:nvPr/>
        </p:nvPicPr>
        <p:blipFill>
          <a:blip r:embed="rId6"/>
          <a:stretch>
            <a:fillRect/>
          </a:stretch>
        </p:blipFill>
        <p:spPr>
          <a:xfrm>
            <a:off x="4677325" y="1427847"/>
            <a:ext cx="3289176" cy="2401224"/>
          </a:xfrm>
          <a:prstGeom prst="rect">
            <a:avLst/>
          </a:prstGeom>
        </p:spPr>
      </p:pic>
      <p:pic>
        <p:nvPicPr>
          <p:cNvPr id="13" name="Picture 12"/>
          <p:cNvPicPr>
            <a:picLocks noChangeAspect="1"/>
          </p:cNvPicPr>
          <p:nvPr/>
        </p:nvPicPr>
        <p:blipFill>
          <a:blip r:embed="rId7"/>
          <a:stretch>
            <a:fillRect/>
          </a:stretch>
        </p:blipFill>
        <p:spPr>
          <a:xfrm>
            <a:off x="4730425" y="3783794"/>
            <a:ext cx="2150876" cy="2150876"/>
          </a:xfrm>
          <a:prstGeom prst="rect">
            <a:avLst/>
          </a:prstGeom>
        </p:spPr>
      </p:pic>
      <p:pic>
        <p:nvPicPr>
          <p:cNvPr id="14" name="Picture 13"/>
          <p:cNvPicPr>
            <a:picLocks noChangeAspect="1"/>
          </p:cNvPicPr>
          <p:nvPr/>
        </p:nvPicPr>
        <p:blipFill>
          <a:blip r:embed="rId8"/>
          <a:stretch>
            <a:fillRect/>
          </a:stretch>
        </p:blipFill>
        <p:spPr>
          <a:xfrm>
            <a:off x="6928394" y="3801057"/>
            <a:ext cx="4421334" cy="2162459"/>
          </a:xfrm>
          <a:prstGeom prst="rect">
            <a:avLst/>
          </a:prstGeom>
        </p:spPr>
      </p:pic>
      <p:pic>
        <p:nvPicPr>
          <p:cNvPr id="15" name="Picture 14"/>
          <p:cNvPicPr>
            <a:picLocks noChangeAspect="1"/>
          </p:cNvPicPr>
          <p:nvPr/>
        </p:nvPicPr>
        <p:blipFill>
          <a:blip r:embed="rId9"/>
          <a:stretch>
            <a:fillRect/>
          </a:stretch>
        </p:blipFill>
        <p:spPr>
          <a:xfrm>
            <a:off x="10600806" y="1281576"/>
            <a:ext cx="1591194" cy="256054"/>
          </a:xfrm>
          <a:prstGeom prst="rect">
            <a:avLst/>
          </a:prstGeom>
        </p:spPr>
      </p:pic>
    </p:spTree>
    <p:extLst>
      <p:ext uri="{BB962C8B-B14F-4D97-AF65-F5344CB8AC3E}">
        <p14:creationId xmlns:p14="http://schemas.microsoft.com/office/powerpoint/2010/main" val="1117073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600" y="182562"/>
            <a:ext cx="9364200" cy="744443"/>
          </a:xfrm>
        </p:spPr>
        <p:txBody>
          <a:bodyPr/>
          <a:lstStyle/>
          <a:p>
            <a:r>
              <a:rPr lang="en-US" dirty="0"/>
              <a:t>RECOMMENDATIONS/PRAYER</a:t>
            </a:r>
          </a:p>
        </p:txBody>
      </p:sp>
      <p:sp>
        <p:nvSpPr>
          <p:cNvPr id="3" name="Content Placeholder 2"/>
          <p:cNvSpPr>
            <a:spLocks noGrp="1"/>
          </p:cNvSpPr>
          <p:nvPr>
            <p:ph idx="1"/>
          </p:nvPr>
        </p:nvSpPr>
        <p:spPr>
          <a:xfrm>
            <a:off x="838200" y="986400"/>
            <a:ext cx="10515600" cy="5190563"/>
          </a:xfrm>
        </p:spPr>
        <p:txBody>
          <a:bodyPr>
            <a:normAutofit fontScale="70000" lnSpcReduction="20000"/>
          </a:bodyPr>
          <a:lstStyle/>
          <a:p>
            <a:r>
              <a:rPr lang="en-US" dirty="0"/>
              <a:t>Inform the Public the dangers of Alcohol</a:t>
            </a:r>
          </a:p>
          <a:p>
            <a:r>
              <a:rPr lang="en-US" dirty="0"/>
              <a:t>Create awareness, mobilize, sensitize the key stakeholders in the Education Sector on the dangers of consuming Alcohol at an early age.</a:t>
            </a:r>
          </a:p>
          <a:p>
            <a:r>
              <a:rPr lang="en-US" dirty="0"/>
              <a:t>Key Stakeholders</a:t>
            </a:r>
          </a:p>
          <a:p>
            <a:pPr lvl="1"/>
            <a:r>
              <a:rPr lang="en-US" dirty="0"/>
              <a:t>Children/Students</a:t>
            </a:r>
          </a:p>
          <a:p>
            <a:pPr lvl="1"/>
            <a:r>
              <a:rPr lang="en-US" dirty="0"/>
              <a:t>Parents and Guardians</a:t>
            </a:r>
          </a:p>
          <a:p>
            <a:pPr lvl="1"/>
            <a:r>
              <a:rPr lang="en-US" dirty="0"/>
              <a:t>Head Teachers and Teachers</a:t>
            </a:r>
          </a:p>
          <a:p>
            <a:pPr lvl="1"/>
            <a:r>
              <a:rPr lang="en-US" dirty="0"/>
              <a:t>SMC’s, BOG’s and Governing Councils</a:t>
            </a:r>
          </a:p>
          <a:p>
            <a:pPr lvl="1"/>
            <a:r>
              <a:rPr lang="en-US" dirty="0"/>
              <a:t>Lower local government (LCI, LCII and LCIII/SAS)</a:t>
            </a:r>
          </a:p>
          <a:p>
            <a:pPr lvl="1"/>
            <a:r>
              <a:rPr lang="en-US" dirty="0"/>
              <a:t>Higher local </a:t>
            </a:r>
            <a:r>
              <a:rPr lang="en-US"/>
              <a:t>government (DEO, DHO, DIS, DHI, LC V</a:t>
            </a:r>
            <a:r>
              <a:rPr lang="en-US" dirty="0"/>
              <a:t>, CAO and RDC)</a:t>
            </a:r>
          </a:p>
          <a:p>
            <a:pPr lvl="1"/>
            <a:r>
              <a:rPr lang="en-US" dirty="0"/>
              <a:t>Community</a:t>
            </a:r>
          </a:p>
          <a:p>
            <a:pPr lvl="1"/>
            <a:r>
              <a:rPr lang="en-US" dirty="0"/>
              <a:t>Foundation Bodies/Religious Institutions</a:t>
            </a:r>
          </a:p>
          <a:p>
            <a:pPr lvl="1"/>
            <a:r>
              <a:rPr lang="en-US" dirty="0"/>
              <a:t>NGO’S and CSO’s</a:t>
            </a:r>
          </a:p>
          <a:p>
            <a:pPr lvl="1"/>
            <a:r>
              <a:rPr lang="en-US" dirty="0"/>
              <a:t>Media</a:t>
            </a:r>
          </a:p>
          <a:p>
            <a:pPr lvl="1"/>
            <a:r>
              <a:rPr lang="en-US" dirty="0"/>
              <a:t>Police</a:t>
            </a:r>
          </a:p>
          <a:p>
            <a:pPr lvl="1"/>
            <a:r>
              <a:rPr lang="en-US" dirty="0"/>
              <a:t>Parliament</a:t>
            </a:r>
          </a:p>
          <a:p>
            <a:pPr lvl="1"/>
            <a:r>
              <a:rPr lang="en-US" dirty="0"/>
              <a:t>Judiciary</a:t>
            </a:r>
          </a:p>
          <a:p>
            <a:pPr lvl="1"/>
            <a:r>
              <a:rPr lang="en-US" dirty="0"/>
              <a:t>MOES/MOH/MGLSD</a:t>
            </a:r>
          </a:p>
          <a:p>
            <a:pPr lvl="1"/>
            <a:r>
              <a:rPr lang="en-US" dirty="0"/>
              <a:t>Educational Development Partners</a:t>
            </a:r>
          </a:p>
        </p:txBody>
      </p:sp>
      <p:pic>
        <p:nvPicPr>
          <p:cNvPr id="4" name="Picture 3"/>
          <p:cNvPicPr>
            <a:picLocks noChangeAspect="1"/>
          </p:cNvPicPr>
          <p:nvPr/>
        </p:nvPicPr>
        <p:blipFill>
          <a:blip r:embed="rId2"/>
          <a:stretch>
            <a:fillRect/>
          </a:stretch>
        </p:blipFill>
        <p:spPr>
          <a:xfrm>
            <a:off x="10832474" y="0"/>
            <a:ext cx="1359526" cy="1109568"/>
          </a:xfrm>
          <a:prstGeom prst="rect">
            <a:avLst/>
          </a:prstGeom>
        </p:spPr>
      </p:pic>
    </p:spTree>
    <p:extLst>
      <p:ext uri="{BB962C8B-B14F-4D97-AF65-F5344CB8AC3E}">
        <p14:creationId xmlns:p14="http://schemas.microsoft.com/office/powerpoint/2010/main" val="55857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THANK YOU</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6603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214" y="1177567"/>
            <a:ext cx="8114270" cy="1084639"/>
          </a:xfrm>
        </p:spPr>
        <p:txBody>
          <a:bodyPr/>
          <a:lstStyle/>
          <a:p>
            <a:r>
              <a:rPr lang="en-US" dirty="0"/>
              <a:t>INTRODUCTION</a:t>
            </a:r>
          </a:p>
        </p:txBody>
      </p:sp>
      <p:sp>
        <p:nvSpPr>
          <p:cNvPr id="3" name="Content Placeholder 2"/>
          <p:cNvSpPr>
            <a:spLocks noGrp="1"/>
          </p:cNvSpPr>
          <p:nvPr>
            <p:ph idx="1"/>
          </p:nvPr>
        </p:nvSpPr>
        <p:spPr>
          <a:xfrm>
            <a:off x="1141413" y="2257941"/>
            <a:ext cx="9905999" cy="4346309"/>
          </a:xfrm>
        </p:spPr>
        <p:txBody>
          <a:bodyPr>
            <a:normAutofit fontScale="92500" lnSpcReduction="10000"/>
          </a:bodyPr>
          <a:lstStyle/>
          <a:p>
            <a:r>
              <a:rPr lang="en-US" dirty="0"/>
              <a:t>Adolescence (10–19 years) is characterized by a series of developmental changes, which are highly impacted by social, cultural, and nutritional influences. Some of these behavioral characteristics, in turn contribute to a greater likelihood of initiating substance use. </a:t>
            </a:r>
          </a:p>
          <a:p>
            <a:r>
              <a:rPr lang="en-US" dirty="0"/>
              <a:t>Substance use by adolescents remains a significant public health concern. More than 50% of substance use initiation cases occur during adolescence. The common substance used among adolescents is alcohol, followed by marijuana and cigarette smoking.</a:t>
            </a:r>
          </a:p>
          <a:p>
            <a:r>
              <a:rPr lang="en-US" dirty="0"/>
              <a:t>By definition, alcohol is a colorless volatile flammable liquid which is produced by the natural fermentation of sugars and is the intoxicating constituent of wine, beer, spirits, and other drinks, and is also used as an industrial solvent and as fuel.</a:t>
            </a:r>
          </a:p>
        </p:txBody>
      </p:sp>
      <p:pic>
        <p:nvPicPr>
          <p:cNvPr id="4" name="Picture 3"/>
          <p:cNvPicPr>
            <a:picLocks noChangeAspect="1"/>
          </p:cNvPicPr>
          <p:nvPr/>
        </p:nvPicPr>
        <p:blipFill>
          <a:blip r:embed="rId2"/>
          <a:stretch>
            <a:fillRect/>
          </a:stretch>
        </p:blipFill>
        <p:spPr>
          <a:xfrm>
            <a:off x="10780237" y="63734"/>
            <a:ext cx="1359526" cy="1109568"/>
          </a:xfrm>
          <a:prstGeom prst="rect">
            <a:avLst/>
          </a:prstGeom>
        </p:spPr>
      </p:pic>
      <p:pic>
        <p:nvPicPr>
          <p:cNvPr id="6" name="Picture 5"/>
          <p:cNvPicPr>
            <a:picLocks noChangeAspect="1"/>
          </p:cNvPicPr>
          <p:nvPr/>
        </p:nvPicPr>
        <p:blipFill>
          <a:blip r:embed="rId3"/>
          <a:stretch>
            <a:fillRect/>
          </a:stretch>
        </p:blipFill>
        <p:spPr>
          <a:xfrm>
            <a:off x="10600806" y="1331540"/>
            <a:ext cx="1591194" cy="256054"/>
          </a:xfrm>
          <a:prstGeom prst="rect">
            <a:avLst/>
          </a:prstGeom>
        </p:spPr>
      </p:pic>
    </p:spTree>
    <p:extLst>
      <p:ext uri="{BB962C8B-B14F-4D97-AF65-F5344CB8AC3E}">
        <p14:creationId xmlns:p14="http://schemas.microsoft.com/office/powerpoint/2010/main" val="442328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877" y="585293"/>
            <a:ext cx="6906703" cy="1063699"/>
          </a:xfrm>
        </p:spPr>
        <p:txBody>
          <a:bodyPr/>
          <a:lstStyle/>
          <a:p>
            <a:r>
              <a:rPr lang="en-US" dirty="0"/>
              <a:t>EXTENT OF USE</a:t>
            </a:r>
          </a:p>
        </p:txBody>
      </p:sp>
      <p:sp>
        <p:nvSpPr>
          <p:cNvPr id="3" name="Content Placeholder 2"/>
          <p:cNvSpPr>
            <a:spLocks noGrp="1"/>
          </p:cNvSpPr>
          <p:nvPr>
            <p:ph idx="1"/>
          </p:nvPr>
        </p:nvSpPr>
        <p:spPr>
          <a:xfrm>
            <a:off x="1062212" y="1828800"/>
            <a:ext cx="10971571" cy="5029200"/>
          </a:xfrm>
        </p:spPr>
        <p:txBody>
          <a:bodyPr>
            <a:normAutofit/>
          </a:bodyPr>
          <a:lstStyle/>
          <a:p>
            <a:r>
              <a:rPr lang="en-US" dirty="0"/>
              <a:t>The contribution of alcohol consumption to global mortality is estimated to be 5.3 % which is higher than mortality due to tuberculosis (2.3 %), HIV/AIDS (1.8 %), diabetes (2.8 %) and road injuries (2.5 %). </a:t>
            </a:r>
          </a:p>
          <a:p>
            <a:r>
              <a:rPr lang="en-US" dirty="0"/>
              <a:t>Alcohol use leads to about 3 million deaths globally. It is the third leading risk factor for poor health globally and harmful use of alcohol was responsible for almost 4% of all deaths in the world, according to the estimates for 2018 [1]. </a:t>
            </a:r>
          </a:p>
          <a:p>
            <a:r>
              <a:rPr lang="en-US" dirty="0"/>
              <a:t>Butabika Hospital records show that during child and adolescent clinic days that run every Tuesday and Wednesday, over 100 children are diagnosed with mental illness resulting from alcohol and substance abuse. </a:t>
            </a:r>
            <a:r>
              <a:rPr lang="en-US" dirty="0">
                <a:hlinkClick r:id="rId2"/>
              </a:rPr>
              <a:t>https://www.newvision.co.ug/category/news/rising-mental-illness-among-youth-worries-but-135706</a:t>
            </a:r>
            <a:r>
              <a:rPr lang="en-US" dirty="0"/>
              <a:t> </a:t>
            </a:r>
          </a:p>
        </p:txBody>
      </p:sp>
      <p:pic>
        <p:nvPicPr>
          <p:cNvPr id="4" name="Picture 3"/>
          <p:cNvPicPr>
            <a:picLocks noChangeAspect="1"/>
          </p:cNvPicPr>
          <p:nvPr/>
        </p:nvPicPr>
        <p:blipFill>
          <a:blip r:embed="rId3"/>
          <a:stretch>
            <a:fillRect/>
          </a:stretch>
        </p:blipFill>
        <p:spPr>
          <a:xfrm>
            <a:off x="10744237" y="0"/>
            <a:ext cx="1359526" cy="1109568"/>
          </a:xfrm>
          <a:prstGeom prst="rect">
            <a:avLst/>
          </a:prstGeom>
        </p:spPr>
      </p:pic>
      <p:pic>
        <p:nvPicPr>
          <p:cNvPr id="5" name="Picture 4"/>
          <p:cNvPicPr>
            <a:picLocks noChangeAspect="1"/>
          </p:cNvPicPr>
          <p:nvPr/>
        </p:nvPicPr>
        <p:blipFill>
          <a:blip r:embed="rId4"/>
          <a:stretch>
            <a:fillRect/>
          </a:stretch>
        </p:blipFill>
        <p:spPr>
          <a:xfrm>
            <a:off x="10628403" y="1213130"/>
            <a:ext cx="1591194" cy="256054"/>
          </a:xfrm>
          <a:prstGeom prst="rect">
            <a:avLst/>
          </a:prstGeom>
        </p:spPr>
      </p:pic>
    </p:spTree>
    <p:extLst>
      <p:ext uri="{BB962C8B-B14F-4D97-AF65-F5344CB8AC3E}">
        <p14:creationId xmlns:p14="http://schemas.microsoft.com/office/powerpoint/2010/main" val="158784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39604"/>
            <a:ext cx="9905998" cy="795736"/>
          </a:xfrm>
        </p:spPr>
        <p:txBody>
          <a:bodyPr>
            <a:normAutofit/>
          </a:bodyPr>
          <a:lstStyle/>
          <a:p>
            <a:r>
              <a:rPr lang="en-US" dirty="0"/>
              <a:t>continuation</a:t>
            </a:r>
          </a:p>
        </p:txBody>
      </p:sp>
      <p:sp>
        <p:nvSpPr>
          <p:cNvPr id="3" name="Content Placeholder 2"/>
          <p:cNvSpPr>
            <a:spLocks noGrp="1"/>
          </p:cNvSpPr>
          <p:nvPr>
            <p:ph idx="1"/>
          </p:nvPr>
        </p:nvSpPr>
        <p:spPr>
          <a:xfrm>
            <a:off x="704996" y="1640336"/>
            <a:ext cx="11224086" cy="5142064"/>
          </a:xfrm>
        </p:spPr>
        <p:txBody>
          <a:bodyPr>
            <a:normAutofit fontScale="92500"/>
          </a:bodyPr>
          <a:lstStyle/>
          <a:p>
            <a:r>
              <a:rPr lang="en-US" dirty="0"/>
              <a:t>Alcohol is the drug of choice among youth. Many young people are experiencing the consequences of drinking too much, at too early an age. As a result, underage drinking is a leading public health problem in this country.</a:t>
            </a:r>
          </a:p>
          <a:p>
            <a:r>
              <a:rPr lang="en-US" dirty="0"/>
              <a:t>About 60 per cent of respondents in primary and secondary schools drink alcohol and more than a third have consumed marijuana, cocaine, and other prohibited drugs and substances, a new report by Makerere University School of Psychology led by </a:t>
            </a:r>
            <a:r>
              <a:rPr lang="en-US" dirty="0" err="1"/>
              <a:t>Dr</a:t>
            </a:r>
            <a:r>
              <a:rPr lang="en-US" dirty="0"/>
              <a:t> Leon Matagi, the lead researcher of the study has revealed. </a:t>
            </a:r>
          </a:p>
          <a:p>
            <a:pPr lvl="1"/>
            <a:r>
              <a:rPr lang="en-US" dirty="0"/>
              <a:t>He said up to three in every five children and one in every three who were interviewed reported that they had ever taken local alcoholic drinks or bottled alcohol respectively. Titled ‘Drug and Substance Abuse (DASA) in Primary and Secondary Schools in Uganda: Baseline Survey Implications for National Sensitisation’, the study focused on Primary Six and Seven pupils (2,392), and Senior Two and Three students (2,765) among other participants across the country between January and February 2020 before closure of schools due to the Covid-19 pandemic. </a:t>
            </a:r>
          </a:p>
        </p:txBody>
      </p:sp>
      <p:pic>
        <p:nvPicPr>
          <p:cNvPr id="4" name="Picture 3"/>
          <p:cNvPicPr>
            <a:picLocks noChangeAspect="1"/>
          </p:cNvPicPr>
          <p:nvPr/>
        </p:nvPicPr>
        <p:blipFill>
          <a:blip r:embed="rId2"/>
          <a:stretch>
            <a:fillRect/>
          </a:stretch>
        </p:blipFill>
        <p:spPr>
          <a:xfrm>
            <a:off x="10609832" y="0"/>
            <a:ext cx="1582168" cy="1291276"/>
          </a:xfrm>
          <a:prstGeom prst="rect">
            <a:avLst/>
          </a:prstGeom>
        </p:spPr>
      </p:pic>
      <p:pic>
        <p:nvPicPr>
          <p:cNvPr id="5" name="Picture 4"/>
          <p:cNvPicPr>
            <a:picLocks noChangeAspect="1"/>
          </p:cNvPicPr>
          <p:nvPr/>
        </p:nvPicPr>
        <p:blipFill>
          <a:blip r:embed="rId3"/>
          <a:stretch>
            <a:fillRect/>
          </a:stretch>
        </p:blipFill>
        <p:spPr>
          <a:xfrm>
            <a:off x="10600806" y="1337779"/>
            <a:ext cx="1591194" cy="256054"/>
          </a:xfrm>
          <a:prstGeom prst="rect">
            <a:avLst/>
          </a:prstGeom>
        </p:spPr>
      </p:pic>
    </p:spTree>
    <p:extLst>
      <p:ext uri="{BB962C8B-B14F-4D97-AF65-F5344CB8AC3E}">
        <p14:creationId xmlns:p14="http://schemas.microsoft.com/office/powerpoint/2010/main" val="2394296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702" y="909863"/>
            <a:ext cx="6446014" cy="651870"/>
          </a:xfrm>
        </p:spPr>
        <p:txBody>
          <a:bodyPr>
            <a:normAutofit fontScale="90000"/>
          </a:bodyPr>
          <a:lstStyle/>
          <a:p>
            <a:r>
              <a:rPr lang="en-US" dirty="0"/>
              <a:t>continuation</a:t>
            </a:r>
          </a:p>
        </p:txBody>
      </p:sp>
      <p:sp>
        <p:nvSpPr>
          <p:cNvPr id="3" name="Content Placeholder 2"/>
          <p:cNvSpPr>
            <a:spLocks noGrp="1"/>
          </p:cNvSpPr>
          <p:nvPr>
            <p:ph idx="1"/>
          </p:nvPr>
        </p:nvSpPr>
        <p:spPr>
          <a:xfrm>
            <a:off x="367199" y="1940482"/>
            <a:ext cx="11771285" cy="4856317"/>
          </a:xfrm>
        </p:spPr>
        <p:txBody>
          <a:bodyPr>
            <a:normAutofit lnSpcReduction="10000"/>
          </a:bodyPr>
          <a:lstStyle/>
          <a:p>
            <a:r>
              <a:rPr lang="en-US" dirty="0"/>
              <a:t>It has been reported that the COVID-19 pandemic has predisposed adolescents to risky behaviors such as substance use and subsequent substance use disorder (SUD). However, it is unknown how the pandemic has changed the prevalence of SUD among adolescents in Uganda. </a:t>
            </a:r>
          </a:p>
          <a:p>
            <a:r>
              <a:rPr lang="en-US" dirty="0"/>
              <a:t>In Uganda, 23% of school-going children (12 to 24 years) use addictive substances, especially alcohol (19.3%) and </a:t>
            </a:r>
            <a:r>
              <a:rPr lang="en-US" dirty="0" err="1"/>
              <a:t>Kuber</a:t>
            </a:r>
            <a:r>
              <a:rPr lang="en-US" dirty="0"/>
              <a:t> (smokeless tobacco, used sublingually) at 4.4% [13].</a:t>
            </a:r>
          </a:p>
          <a:p>
            <a:r>
              <a:rPr lang="en-US" dirty="0"/>
              <a:t> Prior Ugandan studies reported that factors associated with substance use (as opposed to substance use disorder) among adolescents include the death of a mother, suffering from chronic illness, depression, and having friends or family members with substance use problems. However, following the COVID-19 pandemic, substance use and substance use disorders have been reported to have increased along with changes in associated factors. </a:t>
            </a:r>
          </a:p>
        </p:txBody>
      </p:sp>
      <p:pic>
        <p:nvPicPr>
          <p:cNvPr id="4" name="Picture 3"/>
          <p:cNvPicPr>
            <a:picLocks noChangeAspect="1"/>
          </p:cNvPicPr>
          <p:nvPr/>
        </p:nvPicPr>
        <p:blipFill>
          <a:blip r:embed="rId2"/>
          <a:stretch>
            <a:fillRect/>
          </a:stretch>
        </p:blipFill>
        <p:spPr>
          <a:xfrm>
            <a:off x="10600806" y="73416"/>
            <a:ext cx="1591194" cy="1298642"/>
          </a:xfrm>
          <a:prstGeom prst="rect">
            <a:avLst/>
          </a:prstGeom>
        </p:spPr>
      </p:pic>
      <p:pic>
        <p:nvPicPr>
          <p:cNvPr id="5" name="Picture 4"/>
          <p:cNvPicPr>
            <a:picLocks noChangeAspect="1"/>
          </p:cNvPicPr>
          <p:nvPr/>
        </p:nvPicPr>
        <p:blipFill>
          <a:blip r:embed="rId3"/>
          <a:stretch>
            <a:fillRect/>
          </a:stretch>
        </p:blipFill>
        <p:spPr>
          <a:xfrm>
            <a:off x="10600806" y="1367027"/>
            <a:ext cx="1591194" cy="256054"/>
          </a:xfrm>
          <a:prstGeom prst="rect">
            <a:avLst/>
          </a:prstGeom>
        </p:spPr>
      </p:pic>
    </p:spTree>
    <p:extLst>
      <p:ext uri="{BB962C8B-B14F-4D97-AF65-F5344CB8AC3E}">
        <p14:creationId xmlns:p14="http://schemas.microsoft.com/office/powerpoint/2010/main" val="3891442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169951"/>
            <a:ext cx="8372536" cy="491326"/>
          </a:xfrm>
        </p:spPr>
        <p:txBody>
          <a:bodyPr>
            <a:normAutofit fontScale="90000"/>
          </a:bodyPr>
          <a:lstStyle/>
          <a:p>
            <a:r>
              <a:rPr lang="en-US" dirty="0"/>
              <a:t>CONTINUATION</a:t>
            </a:r>
          </a:p>
        </p:txBody>
      </p:sp>
      <p:sp>
        <p:nvSpPr>
          <p:cNvPr id="3" name="Content Placeholder 2"/>
          <p:cNvSpPr>
            <a:spLocks noGrp="1"/>
          </p:cNvSpPr>
          <p:nvPr>
            <p:ph idx="1"/>
          </p:nvPr>
        </p:nvSpPr>
        <p:spPr>
          <a:xfrm>
            <a:off x="1141412" y="1994400"/>
            <a:ext cx="9905999" cy="4441300"/>
          </a:xfrm>
        </p:spPr>
        <p:txBody>
          <a:bodyPr>
            <a:normAutofit/>
          </a:bodyPr>
          <a:lstStyle/>
          <a:p>
            <a:r>
              <a:rPr lang="en-US" dirty="0"/>
              <a:t>Among Ugandan high school students 28% (35% of boys and 24% of girls) have been binge drinking frequently (drinking five or more units of alcohol at the same occasion four or more times).</a:t>
            </a:r>
          </a:p>
          <a:p>
            <a:r>
              <a:rPr lang="en-US" dirty="0"/>
              <a:t>At most Ugandan high schools, alcohol play an integral role in the many social activities that make up the core of Ugandan high school culture, such as high school parties and study trips.</a:t>
            </a:r>
          </a:p>
          <a:p>
            <a:r>
              <a:rPr lang="en-US" dirty="0"/>
              <a:t>High schools host regular school parties (around five to ten per year) and pre-parties with heavy pre-dinking before going to the school party are common.</a:t>
            </a:r>
          </a:p>
          <a:p>
            <a:pPr marL="0" indent="0">
              <a:buNone/>
            </a:pPr>
            <a:endParaRPr lang="en-US" dirty="0"/>
          </a:p>
        </p:txBody>
      </p:sp>
      <p:pic>
        <p:nvPicPr>
          <p:cNvPr id="4" name="Picture 3"/>
          <p:cNvPicPr>
            <a:picLocks noChangeAspect="1"/>
          </p:cNvPicPr>
          <p:nvPr/>
        </p:nvPicPr>
        <p:blipFill>
          <a:blip r:embed="rId2"/>
          <a:stretch>
            <a:fillRect/>
          </a:stretch>
        </p:blipFill>
        <p:spPr>
          <a:xfrm>
            <a:off x="10722637" y="0"/>
            <a:ext cx="1359526" cy="1109568"/>
          </a:xfrm>
          <a:prstGeom prst="rect">
            <a:avLst/>
          </a:prstGeom>
        </p:spPr>
      </p:pic>
      <p:pic>
        <p:nvPicPr>
          <p:cNvPr id="5" name="Picture 4"/>
          <p:cNvPicPr>
            <a:picLocks noChangeAspect="1"/>
          </p:cNvPicPr>
          <p:nvPr/>
        </p:nvPicPr>
        <p:blipFill>
          <a:blip r:embed="rId3"/>
          <a:stretch>
            <a:fillRect/>
          </a:stretch>
        </p:blipFill>
        <p:spPr>
          <a:xfrm>
            <a:off x="10606803" y="1167903"/>
            <a:ext cx="1591194" cy="256054"/>
          </a:xfrm>
          <a:prstGeom prst="rect">
            <a:avLst/>
          </a:prstGeom>
        </p:spPr>
      </p:pic>
    </p:spTree>
    <p:extLst>
      <p:ext uri="{BB962C8B-B14F-4D97-AF65-F5344CB8AC3E}">
        <p14:creationId xmlns:p14="http://schemas.microsoft.com/office/powerpoint/2010/main" val="311754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035" y="1139759"/>
            <a:ext cx="8756444" cy="840334"/>
          </a:xfrm>
        </p:spPr>
        <p:txBody>
          <a:bodyPr>
            <a:normAutofit fontScale="90000"/>
          </a:bodyPr>
          <a:lstStyle/>
          <a:p>
            <a:r>
              <a:rPr lang="en-US" b="1" dirty="0"/>
              <a:t>EXTENT OF HARM IN SCHOOLS AND INSTITUTIONS </a:t>
            </a:r>
          </a:p>
        </p:txBody>
      </p:sp>
      <p:sp>
        <p:nvSpPr>
          <p:cNvPr id="3" name="Content Placeholder 2"/>
          <p:cNvSpPr>
            <a:spLocks noGrp="1"/>
          </p:cNvSpPr>
          <p:nvPr>
            <p:ph idx="1"/>
          </p:nvPr>
        </p:nvSpPr>
        <p:spPr>
          <a:xfrm>
            <a:off x="1141412" y="2080084"/>
            <a:ext cx="10724848" cy="4662743"/>
          </a:xfrm>
        </p:spPr>
        <p:txBody>
          <a:bodyPr>
            <a:normAutofit/>
          </a:bodyPr>
          <a:lstStyle/>
          <a:p>
            <a:r>
              <a:rPr lang="en-US" dirty="0"/>
              <a:t>Alcohol use could conceivably affect a student’s quality of learning and academic performance regardless of its impact on school completion. </a:t>
            </a:r>
          </a:p>
          <a:p>
            <a:r>
              <a:rPr lang="en-US" dirty="0"/>
              <a:t>Adolescents are prone to making changes to the extent that they feel socially accepted. As a result, their emotional instability by unfamiliarity and fear of new experiences or decision-making and low self-esteem can lead them to alcohol and illicit drug use, school problems, unprotected sex, legal problems, emotional changes, traffic accidents, suicides, and homicides. Furthermore, the risk of damage to organs, such as the brain, liver, and kidneys, and sexual dysfunction due to alcohol consumption is higher among the adolescents than in adults.</a:t>
            </a:r>
          </a:p>
          <a:p>
            <a:endParaRPr lang="en-US" dirty="0"/>
          </a:p>
        </p:txBody>
      </p:sp>
      <p:pic>
        <p:nvPicPr>
          <p:cNvPr id="4" name="Picture 3"/>
          <p:cNvPicPr>
            <a:picLocks noChangeAspect="1"/>
          </p:cNvPicPr>
          <p:nvPr/>
        </p:nvPicPr>
        <p:blipFill>
          <a:blip r:embed="rId2"/>
          <a:stretch>
            <a:fillRect/>
          </a:stretch>
        </p:blipFill>
        <p:spPr>
          <a:xfrm>
            <a:off x="10686637" y="30191"/>
            <a:ext cx="1359526" cy="1109568"/>
          </a:xfrm>
          <a:prstGeom prst="rect">
            <a:avLst/>
          </a:prstGeom>
        </p:spPr>
      </p:pic>
      <p:pic>
        <p:nvPicPr>
          <p:cNvPr id="5" name="Picture 4"/>
          <p:cNvPicPr>
            <a:picLocks noChangeAspect="1"/>
          </p:cNvPicPr>
          <p:nvPr/>
        </p:nvPicPr>
        <p:blipFill>
          <a:blip r:embed="rId3"/>
          <a:stretch>
            <a:fillRect/>
          </a:stretch>
        </p:blipFill>
        <p:spPr>
          <a:xfrm>
            <a:off x="10570803" y="1139759"/>
            <a:ext cx="1591194" cy="256054"/>
          </a:xfrm>
          <a:prstGeom prst="rect">
            <a:avLst/>
          </a:prstGeom>
        </p:spPr>
      </p:pic>
    </p:spTree>
    <p:extLst>
      <p:ext uri="{BB962C8B-B14F-4D97-AF65-F5344CB8AC3E}">
        <p14:creationId xmlns:p14="http://schemas.microsoft.com/office/powerpoint/2010/main" val="3460420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245" y="1169674"/>
            <a:ext cx="7157990" cy="812413"/>
          </a:xfrm>
        </p:spPr>
        <p:txBody>
          <a:bodyPr/>
          <a:lstStyle/>
          <a:p>
            <a:r>
              <a:rPr lang="en-US" dirty="0"/>
              <a:t>continuation</a:t>
            </a:r>
          </a:p>
        </p:txBody>
      </p:sp>
      <p:sp>
        <p:nvSpPr>
          <p:cNvPr id="3" name="Content Placeholder 2"/>
          <p:cNvSpPr>
            <a:spLocks noGrp="1"/>
          </p:cNvSpPr>
          <p:nvPr>
            <p:ph idx="1"/>
          </p:nvPr>
        </p:nvSpPr>
        <p:spPr>
          <a:xfrm>
            <a:off x="446730" y="2138400"/>
            <a:ext cx="11339670" cy="4429923"/>
          </a:xfrm>
        </p:spPr>
        <p:txBody>
          <a:bodyPr>
            <a:normAutofit fontScale="92500" lnSpcReduction="10000"/>
          </a:bodyPr>
          <a:lstStyle/>
          <a:p>
            <a:r>
              <a:rPr lang="en-US" dirty="0"/>
              <a:t>Ugandan adolescents have one of the highest prevalence of drunkenness among adolescents in East Africa. Although Butabika hospital bed capacity is 550 for admissions, daily the facility admits between 850 and 1000 patients. In addition, over 3000 patients are registered in the out-patient department mainly due to alcohol and substance abuse. </a:t>
            </a:r>
          </a:p>
          <a:p>
            <a:r>
              <a:rPr lang="en-US" dirty="0"/>
              <a:t>Alcohol is the most commonly used substance by students globally. It is contained in an array of beverages including beer, wine, spirits, cider, coolers or ‘alcopops’.</a:t>
            </a:r>
          </a:p>
          <a:p>
            <a:r>
              <a:rPr lang="en-US" dirty="0"/>
              <a:t>Globally, on average, about one in four 13–15 year olds report having used alcohol during the last 12 months – twice as many as used tobacco. </a:t>
            </a:r>
            <a:r>
              <a:rPr lang="en-US" dirty="0">
                <a:hlinkClick r:id="rId2"/>
              </a:rPr>
              <a:t>https://www.unodc.org/documents/drug-prevention-and-treatment/UNODC_UNESCO_WHO_GoodPolicyAndPracticeInHealthEducation.pdf</a:t>
            </a:r>
            <a:r>
              <a:rPr lang="en-US" dirty="0"/>
              <a:t> </a:t>
            </a:r>
          </a:p>
          <a:p>
            <a:endParaRPr lang="en-US" dirty="0"/>
          </a:p>
          <a:p>
            <a:endParaRPr lang="en-US" dirty="0"/>
          </a:p>
        </p:txBody>
      </p:sp>
      <p:pic>
        <p:nvPicPr>
          <p:cNvPr id="4" name="Picture 3"/>
          <p:cNvPicPr>
            <a:picLocks noChangeAspect="1"/>
          </p:cNvPicPr>
          <p:nvPr/>
        </p:nvPicPr>
        <p:blipFill>
          <a:blip r:embed="rId3"/>
          <a:stretch>
            <a:fillRect/>
          </a:stretch>
        </p:blipFill>
        <p:spPr>
          <a:xfrm>
            <a:off x="10737037" y="60106"/>
            <a:ext cx="1359526" cy="1109568"/>
          </a:xfrm>
          <a:prstGeom prst="rect">
            <a:avLst/>
          </a:prstGeom>
        </p:spPr>
      </p:pic>
      <p:pic>
        <p:nvPicPr>
          <p:cNvPr id="5" name="Picture 4"/>
          <p:cNvPicPr>
            <a:picLocks noChangeAspect="1"/>
          </p:cNvPicPr>
          <p:nvPr/>
        </p:nvPicPr>
        <p:blipFill>
          <a:blip r:embed="rId4"/>
          <a:stretch>
            <a:fillRect/>
          </a:stretch>
        </p:blipFill>
        <p:spPr>
          <a:xfrm>
            <a:off x="10621203" y="1273679"/>
            <a:ext cx="1591194" cy="256054"/>
          </a:xfrm>
          <a:prstGeom prst="rect">
            <a:avLst/>
          </a:prstGeom>
        </p:spPr>
      </p:pic>
    </p:spTree>
    <p:extLst>
      <p:ext uri="{BB962C8B-B14F-4D97-AF65-F5344CB8AC3E}">
        <p14:creationId xmlns:p14="http://schemas.microsoft.com/office/powerpoint/2010/main" val="74739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035" y="1087562"/>
            <a:ext cx="8128230" cy="896175"/>
          </a:xfrm>
        </p:spPr>
        <p:txBody>
          <a:bodyPr/>
          <a:lstStyle/>
          <a:p>
            <a:r>
              <a:rPr lang="en-US" b="1" dirty="0"/>
              <a:t>Effects of alcohol abuse in schools</a:t>
            </a:r>
          </a:p>
        </p:txBody>
      </p:sp>
      <p:sp>
        <p:nvSpPr>
          <p:cNvPr id="3" name="Content Placeholder 2"/>
          <p:cNvSpPr>
            <a:spLocks noGrp="1"/>
          </p:cNvSpPr>
          <p:nvPr>
            <p:ph idx="1"/>
          </p:nvPr>
        </p:nvSpPr>
        <p:spPr>
          <a:xfrm>
            <a:off x="1141412" y="2088000"/>
            <a:ext cx="9905999" cy="4291860"/>
          </a:xfrm>
        </p:spPr>
        <p:txBody>
          <a:bodyPr>
            <a:normAutofit/>
          </a:bodyPr>
          <a:lstStyle/>
          <a:p>
            <a:r>
              <a:rPr lang="en-US" sz="2800" dirty="0"/>
              <a:t>School problems, such as higher rates of absences or lower grades.</a:t>
            </a:r>
          </a:p>
          <a:p>
            <a:r>
              <a:rPr lang="en-US" sz="2800" dirty="0"/>
              <a:t>Social problems, such as fighting or lack of participation in youth activities.</a:t>
            </a:r>
          </a:p>
          <a:p>
            <a:r>
              <a:rPr lang="en-US" sz="2800" dirty="0"/>
              <a:t>Legal problems, such as arrest for driving or physically hurting someone while drunk.</a:t>
            </a:r>
          </a:p>
          <a:p>
            <a:r>
              <a:rPr lang="en-US" sz="2800" dirty="0"/>
              <a:t>Physical problems, such as hangovers or illnesses.</a:t>
            </a:r>
          </a:p>
          <a:p>
            <a:r>
              <a:rPr lang="en-US" sz="2800" dirty="0"/>
              <a:t>Unwanted, unplanned, and unprotected sexual activity.</a:t>
            </a:r>
          </a:p>
          <a:p>
            <a:r>
              <a:rPr lang="en-US" sz="2800" dirty="0"/>
              <a:t>Disruption of normal growth or sexual development.</a:t>
            </a:r>
          </a:p>
          <a:p>
            <a:endParaRPr lang="en-US" dirty="0"/>
          </a:p>
        </p:txBody>
      </p:sp>
      <p:pic>
        <p:nvPicPr>
          <p:cNvPr id="4" name="Picture 3"/>
          <p:cNvPicPr>
            <a:picLocks noChangeAspect="1"/>
          </p:cNvPicPr>
          <p:nvPr/>
        </p:nvPicPr>
        <p:blipFill>
          <a:blip r:embed="rId2"/>
          <a:stretch>
            <a:fillRect/>
          </a:stretch>
        </p:blipFill>
        <p:spPr>
          <a:xfrm>
            <a:off x="10609832" y="37626"/>
            <a:ext cx="1529931" cy="1248643"/>
          </a:xfrm>
          <a:prstGeom prst="rect">
            <a:avLst/>
          </a:prstGeom>
        </p:spPr>
      </p:pic>
      <p:pic>
        <p:nvPicPr>
          <p:cNvPr id="5" name="Picture 4"/>
          <p:cNvPicPr>
            <a:picLocks noChangeAspect="1"/>
          </p:cNvPicPr>
          <p:nvPr/>
        </p:nvPicPr>
        <p:blipFill>
          <a:blip r:embed="rId3"/>
          <a:stretch>
            <a:fillRect/>
          </a:stretch>
        </p:blipFill>
        <p:spPr>
          <a:xfrm>
            <a:off x="10548569" y="1279595"/>
            <a:ext cx="1591194" cy="256054"/>
          </a:xfrm>
          <a:prstGeom prst="rect">
            <a:avLst/>
          </a:prstGeom>
        </p:spPr>
      </p:pic>
    </p:spTree>
    <p:extLst>
      <p:ext uri="{BB962C8B-B14F-4D97-AF65-F5344CB8AC3E}">
        <p14:creationId xmlns:p14="http://schemas.microsoft.com/office/powerpoint/2010/main" val="2529199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1931</TotalTime>
  <Words>1628</Words>
  <Application>Microsoft Office PowerPoint</Application>
  <PresentationFormat>Widescreen</PresentationFormat>
  <Paragraphs>85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ALCOHOL IN ADOLESCENTS</vt:lpstr>
      <vt:lpstr>INTRODUCTION</vt:lpstr>
      <vt:lpstr>EXTENT OF USE</vt:lpstr>
      <vt:lpstr>continuation</vt:lpstr>
      <vt:lpstr>continuation</vt:lpstr>
      <vt:lpstr>CONTINUATION</vt:lpstr>
      <vt:lpstr>EXTENT OF HARM IN SCHOOLS AND INSTITUTIONS </vt:lpstr>
      <vt:lpstr>continuation</vt:lpstr>
      <vt:lpstr>Effects of alcohol abuse in schools</vt:lpstr>
      <vt:lpstr>continuation</vt:lpstr>
      <vt:lpstr>Literature on harmfulness of alcohol</vt:lpstr>
      <vt:lpstr>continuation</vt:lpstr>
      <vt:lpstr>Risky behaviour - sex</vt:lpstr>
      <vt:lpstr>Unsafe sex and unwanted pregnancy</vt:lpstr>
      <vt:lpstr>60% of school children take alcohol, says report</vt:lpstr>
      <vt:lpstr>RECOMMENDATIONS/PRAYER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IN ADOLESCENTS</dc:title>
  <dc:creator>Enoch Kabuye</dc:creator>
  <cp:lastModifiedBy>prudence Aturinde</cp:lastModifiedBy>
  <cp:revision>24</cp:revision>
  <dcterms:created xsi:type="dcterms:W3CDTF">2022-11-13T17:18:40Z</dcterms:created>
  <dcterms:modified xsi:type="dcterms:W3CDTF">2022-11-23T08:16:52Z</dcterms:modified>
</cp:coreProperties>
</file>